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the investor is looking for: a clear promise in one line — what you do, who it is for, and why it matters. Say the one line out loud; do not read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the investor is looking for: a founder who knows their numbers and can explain them simply, in about ten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the investor is looking for: a real, costly problem felt by a named customer — not a mild inconvenience looking for funding.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the investor is looking for: an offer a customer can understand in ten seconds, at a price that leaves a healthy margin.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the investor is looking for: a market big enough to matter, and a believable way of reaching the first customers, not just the thousandth.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the investor is looking for: numbers that tie exactly to your financial model — including the loss and the low point, honestly shown.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the investor is looking for: a specific amount, spent on specific things, with a clear return and a clear date.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the investor is looking for: people who have already done hard things, whose skills cover the plan, and who tell the truth about the gaps.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the investor is looking for: a founder who names the risks before the investor does — and has a plain answer for each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847088"/>
            <a:ext cx="12191695" cy="54864"/>
          </a:xfrm>
          <a:prstGeom prst="rect">
            <a:avLst/>
          </a:prstGeom>
          <a:solidFill>
            <a:srgbClr val="FCBD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685800"/>
            <a:ext cx="10515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 i="0">
                <a:solidFill>
                  <a:srgbClr val="FCBD01"/>
                </a:solidFill>
                <a:latin typeface="Calibri"/>
              </a:rPr>
              <a:t>PITCH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5400" b="1" i="0">
                <a:solidFill>
                  <a:srgbClr val="FFFFFF"/>
                </a:solidFill>
                <a:latin typeface="Calibri"/>
              </a:rPr>
              <a:t>[Your Business Name]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0" i="1">
                <a:solidFill>
                  <a:srgbClr val="FCBD01"/>
                </a:solidFill>
                <a:latin typeface="Calibri"/>
              </a:rPr>
              <a:t>[One line: what you do and who for]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89204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 i="0">
                <a:solidFill>
                  <a:srgbClr val="FFFFFF"/>
                </a:solidFill>
                <a:latin typeface="Calibri"/>
              </a:rPr>
              <a:t>[Founder name]</a:t>
            </a:r>
          </a:p>
          <a:p>
            <a:pPr algn="l">
              <a:spcAft>
                <a:spcPts val="0"/>
              </a:spcAft>
            </a:pPr>
            <a:r>
              <a:rPr sz="1800" b="0" i="0">
                <a:solidFill>
                  <a:srgbClr val="FFFFFF"/>
                </a:solidFill>
                <a:latin typeface="Calibri"/>
              </a:rPr>
              <a:t>[Date]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30936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B9C6DC"/>
                </a:solidFill>
                <a:latin typeface="Calibri"/>
              </a:rPr>
              <a:t>Pitch deck template by Biz Models — free to use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32688"/>
          </a:xfrm>
          <a:prstGeom prst="rect">
            <a:avLst/>
          </a:prstGeom>
          <a:solidFill>
            <a:srgbClr val="0F2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32688"/>
            <a:ext cx="12191695" cy="50292"/>
          </a:xfrm>
          <a:prstGeom prst="rect">
            <a:avLst/>
          </a:prstGeom>
          <a:solidFill>
            <a:srgbClr val="FCBD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4592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How to use this deck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0">
                <a:solidFill>
                  <a:srgbClr val="5A6476"/>
                </a:solidFill>
                <a:latin typeface="Calibri"/>
              </a:rPr>
              <a:t>Pitch deck template by Biz Models — free to 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One idea per slide. If a slide needs two ideas, make two slides.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Every number in this deck must match your business plan and your financial model. Investors check.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Replace every [prompt in brackets] with your own words — then delete the brackets.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Use the speaker notes: each one tells you what the investor is looking for on that slide.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Practise the talk out loud. The whole deck should take about 10 minutes.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And keep measuring against reality: once you are trading, swap forecasts for actuals and explain the gaps.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32688"/>
          </a:xfrm>
          <a:prstGeom prst="rect">
            <a:avLst/>
          </a:prstGeom>
          <a:solidFill>
            <a:srgbClr val="0F2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32688"/>
            <a:ext cx="12191695" cy="50292"/>
          </a:xfrm>
          <a:prstGeom prst="rect">
            <a:avLst/>
          </a:prstGeom>
          <a:solidFill>
            <a:srgbClr val="FCBD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4592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The Problem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0">
                <a:solidFill>
                  <a:srgbClr val="5A6476"/>
                </a:solidFill>
                <a:latin typeface="Calibri"/>
              </a:rPr>
              <a:t>Pitch deck template by Biz Models — free to 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The pain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[The problem in one sentence — the pain your customer feels today.]</a:t>
            </a:r>
          </a:p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Who has it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[The exact customer: who they are, and roughly how many of them there are.]</a:t>
            </a:r>
          </a:p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What it costs them now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[The money, time or trouble they lose today because this is not solved.]</a:t>
            </a:r>
          </a:p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Why it is not solved yet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[What the existing options fail to do.]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32688"/>
          </a:xfrm>
          <a:prstGeom prst="rect">
            <a:avLst/>
          </a:prstGeom>
          <a:solidFill>
            <a:srgbClr val="0F2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32688"/>
            <a:ext cx="12191695" cy="50292"/>
          </a:xfrm>
          <a:prstGeom prst="rect">
            <a:avLst/>
          </a:prstGeom>
          <a:solidFill>
            <a:srgbClr val="FCBD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4592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The Offer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0">
                <a:solidFill>
                  <a:srgbClr val="5A6476"/>
                </a:solidFill>
                <a:latin typeface="Calibri"/>
              </a:rPr>
              <a:t>Pitch deck template by Biz Models — free to 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What you sell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[Your product or service, in plain words a customer would use.]</a:t>
            </a:r>
          </a:p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The price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[What the customer pays, and how often.]</a:t>
            </a:r>
          </a:p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Why customers choose you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[Your edge — the thing competitors cannot easily copy.]</a:t>
            </a:r>
          </a:p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Proof it works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[A customer, a result, a number — evidence, not hope.]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32688"/>
          </a:xfrm>
          <a:prstGeom prst="rect">
            <a:avLst/>
          </a:prstGeom>
          <a:solidFill>
            <a:srgbClr val="0F2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32688"/>
            <a:ext cx="12191695" cy="50292"/>
          </a:xfrm>
          <a:prstGeom prst="rect">
            <a:avLst/>
          </a:prstGeom>
          <a:solidFill>
            <a:srgbClr val="FCBD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4592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The Market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0">
                <a:solidFill>
                  <a:srgbClr val="5A6476"/>
                </a:solidFill>
                <a:latin typeface="Calibri"/>
              </a:rPr>
              <a:t>Pitch deck template by Biz Models — free to 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How many customers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[The number you could serve — and how you counted them.]</a:t>
            </a:r>
          </a:p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Where they are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[Location, sector, and where they gather.]</a:t>
            </a:r>
          </a:p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How you reach them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[Your channels: the first 10 customers, then the first 100.]</a:t>
            </a:r>
          </a:p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What one customer is worth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[Revenue per customer, per year.]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32688"/>
          </a:xfrm>
          <a:prstGeom prst="rect">
            <a:avLst/>
          </a:prstGeom>
          <a:solidFill>
            <a:srgbClr val="0F2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32688"/>
            <a:ext cx="12191695" cy="50292"/>
          </a:xfrm>
          <a:prstGeom prst="rect">
            <a:avLst/>
          </a:prstGeom>
          <a:solidFill>
            <a:srgbClr val="FCBD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4592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The Numbers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0">
                <a:solidFill>
                  <a:srgbClr val="5A6476"/>
                </a:solidFill>
                <a:latin typeface="Calibri"/>
              </a:rPr>
              <a:t>Pitch deck template by Biz Models — free to 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07008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B0232A"/>
                </a:solidFill>
                <a:latin typeface="Calibri"/>
              </a:rPr>
              <a:t>EXAMPLE — these are the worked-example figures from the Biz Models Forecast Model. Replace them with your own.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783080"/>
          <a:ext cx="1088136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640"/>
                <a:gridCol w="2651760"/>
                <a:gridCol w="2697480"/>
                <a:gridCol w="2697480"/>
              </a:tblGrid>
              <a:tr h="533400">
                <a:tc>
                  <a:txBody>
                    <a:bodyPr/>
                    <a:lstStyle/>
                    <a:p/>
                  </a:txBody>
                  <a:tcPr marL="109728" marT="45720" marB="45720" anchor="ctr">
                    <a:solidFill>
                      <a:srgbClr val="0F2B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Calibri"/>
                        </a:rPr>
                        <a:t>Year 1</a:t>
                      </a:r>
                    </a:p>
                  </a:txBody>
                  <a:tcPr marL="109728" marT="45720" marB="45720" anchor="ctr">
                    <a:solidFill>
                      <a:srgbClr val="0F2B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Calibri"/>
                        </a:rPr>
                        <a:t>Year 2</a:t>
                      </a:r>
                    </a:p>
                  </a:txBody>
                  <a:tcPr marL="109728" marT="45720" marB="45720" anchor="ctr">
                    <a:solidFill>
                      <a:srgbClr val="0F2B5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Calibri"/>
                        </a:rPr>
                        <a:t>Year 3</a:t>
                      </a:r>
                    </a:p>
                  </a:txBody>
                  <a:tcPr marL="109728" marT="45720" marB="45720" anchor="ctr">
                    <a:solidFill>
                      <a:srgbClr val="0F2B5B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0F2B5B"/>
                          </a:solidFill>
                          <a:latin typeface="Calibri"/>
                        </a:rPr>
                        <a:t>Revenue</a:t>
                      </a:r>
                    </a:p>
                  </a:txBody>
                  <a:tcPr marL="109728" marT="45720" marB="45720" anchor="ctr"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22838"/>
                          </a:solidFill>
                          <a:latin typeface="Calibri"/>
                        </a:rPr>
                        <a:t>£53,984</a:t>
                      </a:r>
                    </a:p>
                  </a:txBody>
                  <a:tcPr marL="109728" marT="45720" marB="45720" anchor="ctr"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22838"/>
                          </a:solidFill>
                          <a:latin typeface="Calibri"/>
                        </a:rPr>
                        <a:t>[from your model]</a:t>
                      </a:r>
                    </a:p>
                  </a:txBody>
                  <a:tcPr marL="109728" marT="45720" marB="45720" anchor="ctr"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22838"/>
                          </a:solidFill>
                          <a:latin typeface="Calibri"/>
                        </a:rPr>
                        <a:t>[from your model]</a:t>
                      </a:r>
                    </a:p>
                  </a:txBody>
                  <a:tcPr marL="109728" marT="45720" marB="45720" anchor="ctr">
                    <a:solidFill>
                      <a:srgbClr val="EDF1F7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0F2B5B"/>
                          </a:solidFill>
                          <a:latin typeface="Calibri"/>
                        </a:rPr>
                        <a:t>Profit / (loss)</a:t>
                      </a:r>
                    </a:p>
                  </a:txBody>
                  <a:tcPr marL="109728" marT="45720" marB="45720" anchor="ctr">
                    <a:solidFill>
                      <a:srgbClr val="EDF1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22838"/>
                          </a:solidFill>
                          <a:latin typeface="Calibri"/>
                        </a:rPr>
                        <a:t>(£13,516) — a loss while growing</a:t>
                      </a:r>
                    </a:p>
                  </a:txBody>
                  <a:tcPr marL="109728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22838"/>
                          </a:solidFill>
                          <a:latin typeface="Calibri"/>
                        </a:rPr>
                        <a:t>[from your model]</a:t>
                      </a:r>
                    </a:p>
                  </a:txBody>
                  <a:tcPr marL="109728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222838"/>
                          </a:solidFill>
                          <a:latin typeface="Calibri"/>
                        </a:rPr>
                        <a:t>[from your model]</a:t>
                      </a:r>
                    </a:p>
                  </a:txBody>
                  <a:tcPr marL="109728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" y="3703320"/>
            <a:ext cx="10972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1" i="0">
                <a:solidFill>
                  <a:srgbClr val="0F2B5B"/>
                </a:solidFill>
                <a:latin typeface="Calibri"/>
              </a:rPr>
              <a:t>Lowest cash point:  £19,079 (month 10)</a:t>
            </a:r>
          </a:p>
          <a:p>
            <a:pPr algn="l">
              <a:spcAft>
                <a:spcPts val="800"/>
              </a:spcAft>
            </a:pPr>
            <a:r>
              <a:rPr sz="2000" b="1" i="0">
                <a:solidFill>
                  <a:srgbClr val="0F2B5B"/>
                </a:solidFill>
                <a:latin typeface="Calibri"/>
              </a:rPr>
              <a:t>Break-even month:  11</a:t>
            </a:r>
          </a:p>
          <a:p>
            <a:pPr algn="l">
              <a:spcAft>
                <a:spcPts val="0"/>
              </a:spcAft>
            </a:pPr>
            <a:r>
              <a:rPr sz="2000" b="1" i="0">
                <a:solidFill>
                  <a:srgbClr val="0F2B5B"/>
                </a:solidFill>
                <a:latin typeface="Calibri"/>
              </a:rPr>
              <a:t>Funding ask:  £25,000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32688"/>
          </a:xfrm>
          <a:prstGeom prst="rect">
            <a:avLst/>
          </a:prstGeom>
          <a:solidFill>
            <a:srgbClr val="0F2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32688"/>
            <a:ext cx="12191695" cy="50292"/>
          </a:xfrm>
          <a:prstGeom prst="rect">
            <a:avLst/>
          </a:prstGeom>
          <a:solidFill>
            <a:srgbClr val="FCBD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4592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The 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0">
                <a:solidFill>
                  <a:srgbClr val="5A6476"/>
                </a:solidFill>
                <a:latin typeface="Calibri"/>
              </a:rPr>
              <a:t>Pitch deck template by Biz Models — free to 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How much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[The amount — in the worked example: £25,000.]</a:t>
            </a:r>
          </a:p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What it buys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[Item 1 — what it is, and what it costs.]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[Item 2 — what it is, and what it costs.]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[Item 3 — what it is, and what it costs.]</a:t>
            </a:r>
          </a:p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What you get, and when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[What the investor or lender receives — repayments, interest, or a share — and by when.]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32688"/>
          </a:xfrm>
          <a:prstGeom prst="rect">
            <a:avLst/>
          </a:prstGeom>
          <a:solidFill>
            <a:srgbClr val="0F2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32688"/>
            <a:ext cx="12191695" cy="50292"/>
          </a:xfrm>
          <a:prstGeom prst="rect">
            <a:avLst/>
          </a:prstGeom>
          <a:solidFill>
            <a:srgbClr val="FCBD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4592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The Team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0">
                <a:solidFill>
                  <a:srgbClr val="5A6476"/>
                </a:solidFill>
                <a:latin typeface="Calibri"/>
              </a:rPr>
              <a:t>Pitch deck template by Biz Models — free to 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The founder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[Name, role, and the experience that matters for this business.]</a:t>
            </a:r>
          </a:p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The people around you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[Key person 2: name, role, and their proof.]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[Advisers: accountant, mentor or adviser — if you have them.]</a:t>
            </a:r>
          </a:p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Proof you can do this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[Results you have already achieved: customers won, revenue earned, work delivered.]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32688"/>
          </a:xfrm>
          <a:prstGeom prst="rect">
            <a:avLst/>
          </a:prstGeom>
          <a:solidFill>
            <a:srgbClr val="0F2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32688"/>
            <a:ext cx="12191695" cy="50292"/>
          </a:xfrm>
          <a:prstGeom prst="rect">
            <a:avLst/>
          </a:prstGeom>
          <a:solidFill>
            <a:srgbClr val="FCBD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4592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Risks and the Close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0">
                <a:solidFill>
                  <a:srgbClr val="5A6476"/>
                </a:solidFill>
                <a:latin typeface="Calibri"/>
              </a:rPr>
              <a:t>Pitch deck template by Biz Models — free to 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The three risks that matter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[Risk 1] — what you do about it: [your answer.]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[Risk 2] — what you do about it: [your answer.]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[Risk 3] — what you do about it: [your answer.]</a:t>
            </a:r>
          </a:p>
          <a:p>
            <a:pPr algn="l">
              <a:spcAft>
                <a:spcPts val="1200"/>
              </a:spcAft>
            </a:pPr>
            <a:r>
              <a:rPr sz="1900" b="1" i="0">
                <a:solidFill>
                  <a:srgbClr val="0F2B5B"/>
                </a:solidFill>
                <a:latin typeface="Calibri"/>
              </a:rPr>
              <a:t>The close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[Your closing line — the one sentence you want them to remember.]</a:t>
            </a:r>
          </a:p>
          <a:p>
            <a:pPr algn="l">
              <a:spcAft>
                <a:spcPts val="1200"/>
              </a:spcAft>
            </a:pPr>
            <a:r>
              <a:rPr sz="1900" b="0" i="0">
                <a:solidFill>
                  <a:srgbClr val="222838"/>
                </a:solidFill>
                <a:latin typeface="Calibri"/>
              </a:rPr>
              <a:t>•  Contact: [name · phone · email]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